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55" r:id="rId2"/>
    <p:sldId id="365" r:id="rId3"/>
    <p:sldId id="367" r:id="rId4"/>
    <p:sldId id="368" r:id="rId5"/>
    <p:sldId id="369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386" r:id="rId28"/>
    <p:sldId id="432" r:id="rId29"/>
    <p:sldId id="387" r:id="rId30"/>
    <p:sldId id="394" r:id="rId31"/>
    <p:sldId id="395" r:id="rId32"/>
    <p:sldId id="388" r:id="rId33"/>
    <p:sldId id="396" r:id="rId34"/>
    <p:sldId id="397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85E05-AC9B-57C5-D0AB-17314214D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5EC586-E0D4-0249-9F2A-B156A29F1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18895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AA2AC-DF3C-321C-2F3D-80B10F1A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">
            <a:extLst>
              <a:ext uri="{FF2B5EF4-FFF2-40B4-BE49-F238E27FC236}">
                <a16:creationId xmlns:a16="http://schemas.microsoft.com/office/drawing/2014/main" id="{998877D4-C33A-5727-38D8-C2A2343E1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077"/>
          <a:stretch/>
        </p:blipFill>
        <p:spPr>
          <a:xfrm>
            <a:off x="345600" y="1476000"/>
            <a:ext cx="11577707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DFAEDD0-256C-2C57-444A-B9641357A0D7}"/>
              </a:ext>
            </a:extLst>
          </p:cNvPr>
          <p:cNvSpPr/>
          <p:nvPr/>
        </p:nvSpPr>
        <p:spPr>
          <a:xfrm>
            <a:off x="1002037" y="1099751"/>
            <a:ext cx="1118795" cy="344244"/>
          </a:xfrm>
          <a:prstGeom prst="accentCallout2">
            <a:avLst>
              <a:gd name="adj1" fmla="val 57055"/>
              <a:gd name="adj2" fmla="val 107966"/>
              <a:gd name="adj3" fmla="val 58463"/>
              <a:gd name="adj4" fmla="val 132691"/>
              <a:gd name="adj5" fmla="val 1016496"/>
              <a:gd name="adj6" fmla="val 4373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3EF5E7C-4136-273F-2BD6-B8F50E1CCB2E}"/>
              </a:ext>
            </a:extLst>
          </p:cNvPr>
          <p:cNvSpPr/>
          <p:nvPr/>
        </p:nvSpPr>
        <p:spPr>
          <a:xfrm>
            <a:off x="8787283" y="330656"/>
            <a:ext cx="968031" cy="612648"/>
          </a:xfrm>
          <a:prstGeom prst="wedgeEllipseCallout">
            <a:avLst>
              <a:gd name="adj1" fmla="val -113259"/>
              <a:gd name="adj2" fmla="val 21754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310947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3C87D-7BBF-4767-2ACA-9717EE1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5B133F27-939D-F319-F87A-60248451B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077"/>
          <a:stretch/>
        </p:blipFill>
        <p:spPr>
          <a:xfrm>
            <a:off x="345600" y="1476000"/>
            <a:ext cx="11577709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C95EAA7-99A2-6158-4546-84AA52E3DC5D}"/>
              </a:ext>
            </a:extLst>
          </p:cNvPr>
          <p:cNvSpPr/>
          <p:nvPr/>
        </p:nvSpPr>
        <p:spPr>
          <a:xfrm>
            <a:off x="7081989" y="486753"/>
            <a:ext cx="1256634" cy="344244"/>
          </a:xfrm>
          <a:prstGeom prst="accentCallout2">
            <a:avLst>
              <a:gd name="adj1" fmla="val 62293"/>
              <a:gd name="adj2" fmla="val -4813"/>
              <a:gd name="adj3" fmla="val 63872"/>
              <a:gd name="adj4" fmla="val -23978"/>
              <a:gd name="adj5" fmla="val 396969"/>
              <a:gd name="adj6" fmla="val -2218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Transistor </a:t>
            </a:r>
          </a:p>
        </p:txBody>
      </p:sp>
    </p:spTree>
    <p:extLst>
      <p:ext uri="{BB962C8B-B14F-4D97-AF65-F5344CB8AC3E}">
        <p14:creationId xmlns:p14="http://schemas.microsoft.com/office/powerpoint/2010/main" val="140458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C7A1E-203B-B906-6C7B-EE7FE9FE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79CF193-703C-BAB2-AC46-AB947AD4D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077"/>
          <a:stretch/>
        </p:blipFill>
        <p:spPr>
          <a:xfrm>
            <a:off x="345600" y="1476000"/>
            <a:ext cx="11577709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EC00BDD-3434-37F4-A078-511316480BE9}"/>
              </a:ext>
            </a:extLst>
          </p:cNvPr>
          <p:cNvSpPr/>
          <p:nvPr/>
        </p:nvSpPr>
        <p:spPr>
          <a:xfrm>
            <a:off x="345600" y="5937476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5298"/>
              <a:gd name="adj4" fmla="val 122801"/>
              <a:gd name="adj5" fmla="val -476106"/>
              <a:gd name="adj6" fmla="val 22956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16204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1B04E-C2EE-D9C4-F11B-F13401DD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DA00548-A543-3672-428B-411E7E7B0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988"/>
          <a:stretch/>
        </p:blipFill>
        <p:spPr>
          <a:xfrm>
            <a:off x="345600" y="1476000"/>
            <a:ext cx="11439434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043369C-C824-C741-6345-3CC7BC16677C}"/>
              </a:ext>
            </a:extLst>
          </p:cNvPr>
          <p:cNvSpPr/>
          <p:nvPr/>
        </p:nvSpPr>
        <p:spPr>
          <a:xfrm>
            <a:off x="574614" y="605651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270"/>
              <a:gd name="adj6" fmla="val 3243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B26333-FF0D-743A-4F43-D4C73FB72AC7}"/>
              </a:ext>
            </a:extLst>
          </p:cNvPr>
          <p:cNvSpPr/>
          <p:nvPr/>
        </p:nvSpPr>
        <p:spPr>
          <a:xfrm>
            <a:off x="8424632" y="830997"/>
            <a:ext cx="914400" cy="612648"/>
          </a:xfrm>
          <a:prstGeom prst="wedgeEllipseCallout">
            <a:avLst>
              <a:gd name="adj1" fmla="val -199240"/>
              <a:gd name="adj2" fmla="val 79480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102112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E5E70-1835-EA58-792A-CAEDA9E5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1AE5821-89FA-D204-66D5-7E7E930F3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988"/>
          <a:stretch/>
        </p:blipFill>
        <p:spPr>
          <a:xfrm>
            <a:off x="345600" y="1476000"/>
            <a:ext cx="11439436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B10F00A-DED2-D0FE-F2C9-BD63E46D14E4}"/>
              </a:ext>
            </a:extLst>
          </p:cNvPr>
          <p:cNvSpPr/>
          <p:nvPr/>
        </p:nvSpPr>
        <p:spPr>
          <a:xfrm>
            <a:off x="5940046" y="986777"/>
            <a:ext cx="1118795" cy="344244"/>
          </a:xfrm>
          <a:prstGeom prst="accentCallout2">
            <a:avLst>
              <a:gd name="adj1" fmla="val 52451"/>
              <a:gd name="adj2" fmla="val -7936"/>
              <a:gd name="adj3" fmla="val 65062"/>
              <a:gd name="adj4" fmla="val -36382"/>
              <a:gd name="adj5" fmla="val 370060"/>
              <a:gd name="adj6" fmla="val -1264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230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9B717-2DA4-A845-10B8-9904025A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897541A2-9F29-D32F-AF5C-63FEC229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988"/>
          <a:stretch/>
        </p:blipFill>
        <p:spPr>
          <a:xfrm>
            <a:off x="345600" y="1476000"/>
            <a:ext cx="11439439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77AF809-1F63-6E31-5EE1-348C1C94612D}"/>
              </a:ext>
            </a:extLst>
          </p:cNvPr>
          <p:cNvSpPr/>
          <p:nvPr/>
        </p:nvSpPr>
        <p:spPr>
          <a:xfrm>
            <a:off x="0" y="1142556"/>
            <a:ext cx="1552253" cy="344244"/>
          </a:xfrm>
          <a:prstGeom prst="accentCallout2">
            <a:avLst>
              <a:gd name="adj1" fmla="val 56817"/>
              <a:gd name="adj2" fmla="val 105139"/>
              <a:gd name="adj3" fmla="val 56429"/>
              <a:gd name="adj4" fmla="val 116284"/>
              <a:gd name="adj5" fmla="val 643258"/>
              <a:gd name="adj6" fmla="val 1747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Diodo </a:t>
            </a:r>
          </a:p>
        </p:txBody>
      </p:sp>
    </p:spTree>
    <p:extLst>
      <p:ext uri="{BB962C8B-B14F-4D97-AF65-F5344CB8AC3E}">
        <p14:creationId xmlns:p14="http://schemas.microsoft.com/office/powerpoint/2010/main" val="367588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5FA3D-D3F5-8DDE-30E6-64DB74F5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E4E1C6C-1B4E-422A-051A-916C09C8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988"/>
          <a:stretch/>
        </p:blipFill>
        <p:spPr>
          <a:xfrm>
            <a:off x="345600" y="1476000"/>
            <a:ext cx="11439441" cy="489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C4DA38-5031-3917-FF29-38BF22FB9BF0}"/>
              </a:ext>
            </a:extLst>
          </p:cNvPr>
          <p:cNvSpPr/>
          <p:nvPr/>
        </p:nvSpPr>
        <p:spPr>
          <a:xfrm>
            <a:off x="478800" y="1142556"/>
            <a:ext cx="1118795" cy="344244"/>
          </a:xfrm>
          <a:prstGeom prst="accentCallout2">
            <a:avLst>
              <a:gd name="adj1" fmla="val 52451"/>
              <a:gd name="adj2" fmla="val 105776"/>
              <a:gd name="adj3" fmla="val 61212"/>
              <a:gd name="adj4" fmla="val 134187"/>
              <a:gd name="adj5" fmla="val 590102"/>
              <a:gd name="adj6" fmla="val 2664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533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356C3-ADE2-2C43-FCE2-2445770A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6521B01-3741-17E1-5BFC-2DE1D86E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4749" y="0"/>
            <a:ext cx="9202327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384429F-2F27-F76F-7723-A81881A663F5}"/>
              </a:ext>
            </a:extLst>
          </p:cNvPr>
          <p:cNvSpPr/>
          <p:nvPr/>
        </p:nvSpPr>
        <p:spPr>
          <a:xfrm>
            <a:off x="7013830" y="830997"/>
            <a:ext cx="1118795" cy="344244"/>
          </a:xfrm>
          <a:prstGeom prst="accentCallout2">
            <a:avLst>
              <a:gd name="adj1" fmla="val 37052"/>
              <a:gd name="adj2" fmla="val -6751"/>
              <a:gd name="adj3" fmla="val 57363"/>
              <a:gd name="adj4" fmla="val -38751"/>
              <a:gd name="adj5" fmla="val 657078"/>
              <a:gd name="adj6" fmla="val -2312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992141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A0AAA-B0A3-1CC4-285C-3DA29FB8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31DB54B-6D73-BE29-C9F4-CB6222D4B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29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E91BC1F-2F0A-C262-55C1-2E5EC088342D}"/>
              </a:ext>
            </a:extLst>
          </p:cNvPr>
          <p:cNvSpPr/>
          <p:nvPr/>
        </p:nvSpPr>
        <p:spPr>
          <a:xfrm>
            <a:off x="1182375" y="2139090"/>
            <a:ext cx="1118795" cy="344244"/>
          </a:xfrm>
          <a:prstGeom prst="accentCallout2">
            <a:avLst>
              <a:gd name="adj1" fmla="val 61937"/>
              <a:gd name="adj2" fmla="val 111361"/>
              <a:gd name="adj3" fmla="val 66162"/>
              <a:gd name="adj4" fmla="val 142986"/>
              <a:gd name="adj5" fmla="val 290580"/>
              <a:gd name="adj6" fmla="val 2568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2065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88ABA-3ED2-A38D-F274-583B21B4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855AC9B-E2E2-B6EA-0E22-9FB2D54B5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30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A5893D4-4D58-80D6-0A72-D52FA20639AD}"/>
              </a:ext>
            </a:extLst>
          </p:cNvPr>
          <p:cNvSpPr/>
          <p:nvPr/>
        </p:nvSpPr>
        <p:spPr>
          <a:xfrm>
            <a:off x="80856" y="270069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6200"/>
              <a:gd name="adj5" fmla="val 316364"/>
              <a:gd name="adj6" fmla="val 2857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301968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5846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D163C-6915-7E4D-8F0A-DF4D8CE2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ED014B9-2DA1-1B75-6275-9768EF86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4750" y="0"/>
            <a:ext cx="9202332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2896D1C-ACA1-D063-E2B6-D622C2CC43CE}"/>
              </a:ext>
            </a:extLst>
          </p:cNvPr>
          <p:cNvSpPr/>
          <p:nvPr/>
        </p:nvSpPr>
        <p:spPr>
          <a:xfrm>
            <a:off x="78745" y="2274051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774"/>
              <a:gd name="adj4" fmla="val 122801"/>
              <a:gd name="adj5" fmla="val 435901"/>
              <a:gd name="adj6" fmla="val 17830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376449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2C33C-7BC6-D4FE-E1DD-D5B4D7D7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8DA12BA-B61C-3DAA-6054-3A298FF11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32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C1418E1-CD44-91A1-5E58-B5DC52A3DDE9}"/>
              </a:ext>
            </a:extLst>
          </p:cNvPr>
          <p:cNvSpPr/>
          <p:nvPr/>
        </p:nvSpPr>
        <p:spPr>
          <a:xfrm>
            <a:off x="169518" y="5971159"/>
            <a:ext cx="1759143" cy="344244"/>
          </a:xfrm>
          <a:prstGeom prst="accentCallout2">
            <a:avLst>
              <a:gd name="adj1" fmla="val 48601"/>
              <a:gd name="adj2" fmla="val 106961"/>
              <a:gd name="adj3" fmla="val 51113"/>
              <a:gd name="adj4" fmla="val 120309"/>
              <a:gd name="adj5" fmla="val -233265"/>
              <a:gd name="adj6" fmla="val 1762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potenciómetro </a:t>
            </a:r>
          </a:p>
        </p:txBody>
      </p:sp>
    </p:spTree>
    <p:extLst>
      <p:ext uri="{BB962C8B-B14F-4D97-AF65-F5344CB8AC3E}">
        <p14:creationId xmlns:p14="http://schemas.microsoft.com/office/powerpoint/2010/main" val="365261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9B667-2872-9689-4BC4-38BF506B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514912E-3573-BC33-584C-286375514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32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B2C1B37-F0ED-350D-24CF-79E41C62BC19}"/>
              </a:ext>
            </a:extLst>
          </p:cNvPr>
          <p:cNvSpPr/>
          <p:nvPr/>
        </p:nvSpPr>
        <p:spPr>
          <a:xfrm>
            <a:off x="132862" y="452066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3513"/>
              <a:gd name="adj4" fmla="val 154323"/>
              <a:gd name="adj5" fmla="val 442570"/>
              <a:gd name="adj6" fmla="val 2469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5127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D7738-87A0-0E0C-0E27-D3EE6A52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A54A8A9-5207-AFE7-9BA2-64D19F5F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32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A19443D-B539-283A-D5BB-6519C88B0CC3}"/>
              </a:ext>
            </a:extLst>
          </p:cNvPr>
          <p:cNvSpPr/>
          <p:nvPr/>
        </p:nvSpPr>
        <p:spPr>
          <a:xfrm>
            <a:off x="333695" y="4676203"/>
            <a:ext cx="155225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4584"/>
              <a:gd name="adj5" fmla="val 398351"/>
              <a:gd name="adj6" fmla="val 1888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67326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50FCF-07D5-11F7-BCFA-96AB5EF5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43B579C-5DAF-7DAE-8097-926ACEF9A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5010"/>
          <a:stretch/>
        </p:blipFill>
        <p:spPr>
          <a:xfrm>
            <a:off x="2365200" y="0"/>
            <a:ext cx="9202332" cy="68580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E20A48D2-0900-C848-FB6C-E1F518E59082}"/>
              </a:ext>
            </a:extLst>
          </p:cNvPr>
          <p:cNvSpPr/>
          <p:nvPr/>
        </p:nvSpPr>
        <p:spPr>
          <a:xfrm>
            <a:off x="8246003" y="1157339"/>
            <a:ext cx="914400" cy="612648"/>
          </a:xfrm>
          <a:prstGeom prst="wedgeEllipseCallout">
            <a:avLst>
              <a:gd name="adj1" fmla="val -179180"/>
              <a:gd name="adj2" fmla="val 30542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A4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0E63DD1E-29CB-B00C-6628-7DBB38B0EC3B}"/>
              </a:ext>
            </a:extLst>
          </p:cNvPr>
          <p:cNvSpPr/>
          <p:nvPr/>
        </p:nvSpPr>
        <p:spPr>
          <a:xfrm>
            <a:off x="897700" y="6061269"/>
            <a:ext cx="1118795" cy="344244"/>
          </a:xfrm>
          <a:prstGeom prst="accentCallout2">
            <a:avLst>
              <a:gd name="adj1" fmla="val 48601"/>
              <a:gd name="adj2" fmla="val 111699"/>
              <a:gd name="adj3" fmla="val 53513"/>
              <a:gd name="adj4" fmla="val 133003"/>
              <a:gd name="adj5" fmla="val -99721"/>
              <a:gd name="adj6" fmla="val 2589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5847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DC870-6EE4-1A3C-6B1F-348ED6D9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23C50DD-12D5-5F70-DF2D-DC01AF118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4834"/>
          <a:stretch/>
        </p:blipFill>
        <p:spPr>
          <a:xfrm>
            <a:off x="2364750" y="0"/>
            <a:ext cx="7995308" cy="685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F0446E4-A3EF-E203-0F1C-8448D5D2E1EF}"/>
              </a:ext>
            </a:extLst>
          </p:cNvPr>
          <p:cNvSpPr/>
          <p:nvPr/>
        </p:nvSpPr>
        <p:spPr>
          <a:xfrm>
            <a:off x="10716380" y="2305571"/>
            <a:ext cx="1118795" cy="344244"/>
          </a:xfrm>
          <a:prstGeom prst="accentCallout2">
            <a:avLst>
              <a:gd name="adj1" fmla="val 40902"/>
              <a:gd name="adj2" fmla="val -7936"/>
              <a:gd name="adj3" fmla="val 45814"/>
              <a:gd name="adj4" fmla="val -32828"/>
              <a:gd name="adj5" fmla="val 273416"/>
              <a:gd name="adj6" fmla="val -2198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326021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D40D0-6134-9951-416B-704432B8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5F746F3-55D5-01F0-6BC5-46BCC0ABF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4834"/>
          <a:stretch/>
        </p:blipFill>
        <p:spPr>
          <a:xfrm>
            <a:off x="2364749" y="0"/>
            <a:ext cx="8004735" cy="686368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D314762-005B-2697-F3DF-6C75D46B70CB}"/>
              </a:ext>
            </a:extLst>
          </p:cNvPr>
          <p:cNvSpPr/>
          <p:nvPr/>
        </p:nvSpPr>
        <p:spPr>
          <a:xfrm>
            <a:off x="3487917" y="486753"/>
            <a:ext cx="1118795" cy="344244"/>
          </a:xfrm>
          <a:prstGeom prst="accentCallout2">
            <a:avLst>
              <a:gd name="adj1" fmla="val 57332"/>
              <a:gd name="adj2" fmla="val 104970"/>
              <a:gd name="adj3" fmla="val 59506"/>
              <a:gd name="adj4" fmla="val 120522"/>
              <a:gd name="adj5" fmla="val 805692"/>
              <a:gd name="adj6" fmla="val 2289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85611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248B5A-751C-D781-6A29-78F92D9F6F5A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pot</a:t>
            </a:r>
            <a:r>
              <a:rPr lang="es-MX" sz="2400" dirty="0"/>
              <a:t> = A4;                              	// creamos una variable para el potenciómetro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motor = 5;                              	// creamos una variable para el motor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valor_pot</a:t>
            </a:r>
            <a:r>
              <a:rPr lang="es-MX" sz="2400" dirty="0"/>
              <a:t> = 0;                          	// creamos una variable para la lectura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vel</a:t>
            </a:r>
            <a:r>
              <a:rPr lang="es-MX" sz="2400" dirty="0"/>
              <a:t> = 0;                                	// creamos una variable para la velocidad</a:t>
            </a:r>
          </a:p>
        </p:txBody>
      </p:sp>
    </p:spTree>
    <p:extLst>
      <p:ext uri="{BB962C8B-B14F-4D97-AF65-F5344CB8AC3E}">
        <p14:creationId xmlns:p14="http://schemas.microsoft.com/office/powerpoint/2010/main" val="2285241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031F36-6048-C7F5-80AA-C8AB1BB5B6AD}"/>
              </a:ext>
            </a:extLst>
          </p:cNvPr>
          <p:cNvSpPr txBox="1"/>
          <p:nvPr/>
        </p:nvSpPr>
        <p:spPr>
          <a:xfrm>
            <a:off x="626253" y="2642239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(motor, OUTPUT);               	// declaramos el pin 5 como salida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8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499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0EA717-F155-1D07-E701-5A263EFE167C}"/>
              </a:ext>
            </a:extLst>
          </p:cNvPr>
          <p:cNvSpPr txBox="1"/>
          <p:nvPr/>
        </p:nvSpPr>
        <p:spPr>
          <a:xfrm>
            <a:off x="626253" y="1927938"/>
            <a:ext cx="10939493" cy="34518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valor_pot</a:t>
            </a:r>
            <a:r>
              <a:rPr lang="es-MX" sz="2000" dirty="0"/>
              <a:t> = </a:t>
            </a:r>
            <a:r>
              <a:rPr lang="es-MX" sz="2000" dirty="0" err="1"/>
              <a:t>analogRead</a:t>
            </a:r>
            <a:r>
              <a:rPr lang="es-MX" sz="2000" dirty="0"/>
              <a:t>(</a:t>
            </a:r>
            <a:r>
              <a:rPr lang="es-MX" sz="2000" dirty="0" err="1"/>
              <a:t>pot</a:t>
            </a:r>
            <a:r>
              <a:rPr lang="es-MX" sz="2000" dirty="0"/>
              <a:t>);             		// guardamos el valor del sensor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vel</a:t>
            </a:r>
            <a:r>
              <a:rPr lang="es-MX" sz="2000" dirty="0"/>
              <a:t> = </a:t>
            </a:r>
            <a:r>
              <a:rPr lang="es-MX" sz="2000" dirty="0" err="1"/>
              <a:t>map</a:t>
            </a:r>
            <a:r>
              <a:rPr lang="es-MX" sz="2000" dirty="0"/>
              <a:t>(</a:t>
            </a:r>
            <a:r>
              <a:rPr lang="es-MX" sz="2000" dirty="0" err="1"/>
              <a:t>valor_pot</a:t>
            </a:r>
            <a:r>
              <a:rPr lang="es-MX" sz="2000" dirty="0"/>
              <a:t>, 0, 1023, 0, 255); 	// convertimos el rango de valores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analogWrite</a:t>
            </a:r>
            <a:r>
              <a:rPr lang="es-MX" sz="2000" dirty="0"/>
              <a:t>(motor, </a:t>
            </a:r>
            <a:r>
              <a:rPr lang="es-MX" sz="2000" dirty="0" err="1"/>
              <a:t>vel</a:t>
            </a:r>
            <a:r>
              <a:rPr lang="es-MX" sz="2000" dirty="0"/>
              <a:t>);                  		// encendemos el motor a cierta velocidad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(10);                                		// esperamos 0.01 segundos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3585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39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93774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58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52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Controlar la velocidad de un motorreductor utilizando un potenciómetro.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19A9764-06A5-3727-4056-1693236C550B}"/>
              </a:ext>
            </a:extLst>
          </p:cNvPr>
          <p:cNvGrpSpPr/>
          <p:nvPr/>
        </p:nvGrpSpPr>
        <p:grpSpPr>
          <a:xfrm>
            <a:off x="5033333" y="1128280"/>
            <a:ext cx="6412804" cy="4809603"/>
            <a:chOff x="5033333" y="1128280"/>
            <a:chExt cx="6412804" cy="4809603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905CA5E-330D-8B10-63EF-A760A7390FE9}"/>
                </a:ext>
              </a:extLst>
            </p:cNvPr>
            <p:cNvSpPr/>
            <p:nvPr/>
          </p:nvSpPr>
          <p:spPr>
            <a:xfrm>
              <a:off x="5033333" y="1128280"/>
              <a:ext cx="6412804" cy="480960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Gráfico 14" descr="Flecha girada a la derecha">
              <a:extLst>
                <a:ext uri="{FF2B5EF4-FFF2-40B4-BE49-F238E27FC236}">
                  <a16:creationId xmlns:a16="http://schemas.microsoft.com/office/drawing/2014/main" id="{AEAA17BA-F015-CE47-9AFB-4EF1D3575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83199" y="1128280"/>
              <a:ext cx="799588" cy="705359"/>
            </a:xfrm>
            <a:prstGeom prst="rect">
              <a:avLst/>
            </a:prstGeom>
          </p:spPr>
        </p:pic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E0DA25AC-11AC-16CF-8C20-5578DEF81D94}"/>
                </a:ext>
              </a:extLst>
            </p:cNvPr>
            <p:cNvCxnSpPr>
              <a:cxnSpLocks/>
            </p:cNvCxnSpPr>
            <p:nvPr/>
          </p:nvCxnSpPr>
          <p:spPr>
            <a:xfrm>
              <a:off x="8239735" y="1128280"/>
              <a:ext cx="0" cy="480960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Imagen 16" descr="Captura de pantalla de un celular con letras&#10;&#10;Descripción generada automáticamente">
              <a:extLst>
                <a:ext uri="{FF2B5EF4-FFF2-40B4-BE49-F238E27FC236}">
                  <a16:creationId xmlns:a16="http://schemas.microsoft.com/office/drawing/2014/main" id="{3860A9EE-1EEE-AFCF-0443-A934FA51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6542" y="1659899"/>
              <a:ext cx="2582129" cy="1122241"/>
            </a:xfrm>
            <a:prstGeom prst="rect">
              <a:avLst/>
            </a:prstGeom>
          </p:spPr>
        </p:pic>
        <p:pic>
          <p:nvPicPr>
            <p:cNvPr id="18" name="Imagen 17" descr="Captura de pantalla de un celular con letras&#10;&#10;Descripción generada automáticamente">
              <a:extLst>
                <a:ext uri="{FF2B5EF4-FFF2-40B4-BE49-F238E27FC236}">
                  <a16:creationId xmlns:a16="http://schemas.microsoft.com/office/drawing/2014/main" id="{D36320CB-5AE0-AAF0-4241-1FAFC4EAC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944" y="1659899"/>
              <a:ext cx="2582129" cy="1122241"/>
            </a:xfrm>
            <a:prstGeom prst="rect">
              <a:avLst/>
            </a:prstGeom>
          </p:spPr>
        </p:pic>
        <p:pic>
          <p:nvPicPr>
            <p:cNvPr id="40" name="Imagen 39" descr="Logotipo&#10;&#10;Descripción generada automáticamente">
              <a:extLst>
                <a:ext uri="{FF2B5EF4-FFF2-40B4-BE49-F238E27FC236}">
                  <a16:creationId xmlns:a16="http://schemas.microsoft.com/office/drawing/2014/main" id="{CA2DB22C-B735-0985-C4FB-29A76831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494" y="3200154"/>
              <a:ext cx="1520525" cy="1273650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F3A3908F-8B64-C826-58F4-5F9B5087FB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5010" y="3810885"/>
              <a:ext cx="1716260" cy="937834"/>
              <a:chOff x="1556840" y="4422709"/>
              <a:chExt cx="2160000" cy="1180313"/>
            </a:xfrm>
          </p:grpSpPr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FB76947F-D2DA-FF6E-A96F-581DE92BE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112075" y="3998257"/>
                <a:ext cx="1049530" cy="2160000"/>
              </a:xfrm>
              <a:prstGeom prst="rect">
                <a:avLst/>
              </a:prstGeom>
            </p:spPr>
          </p:pic>
          <p:pic>
            <p:nvPicPr>
              <p:cNvPr id="38" name="Gráfico 37" descr="Flecha: giro a la izquierda">
                <a:extLst>
                  <a:ext uri="{FF2B5EF4-FFF2-40B4-BE49-F238E27FC236}">
                    <a16:creationId xmlns:a16="http://schemas.microsoft.com/office/drawing/2014/main" id="{068258AF-5472-C483-EA72-192C08BF1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73999" y="44227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0" name="Gráfico 19" descr="Flecha girada a la derecha">
              <a:extLst>
                <a:ext uri="{FF2B5EF4-FFF2-40B4-BE49-F238E27FC236}">
                  <a16:creationId xmlns:a16="http://schemas.microsoft.com/office/drawing/2014/main" id="{6D1A6602-5592-30D9-0595-12879CBC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3143" y="1296518"/>
              <a:ext cx="471229" cy="415696"/>
            </a:xfrm>
            <a:prstGeom prst="rect">
              <a:avLst/>
            </a:prstGeom>
          </p:spPr>
        </p:pic>
        <p:pic>
          <p:nvPicPr>
            <p:cNvPr id="39" name="Imagen 38" descr="Logotipo&#10;&#10;Descripción generada automáticamente">
              <a:extLst>
                <a:ext uri="{FF2B5EF4-FFF2-40B4-BE49-F238E27FC236}">
                  <a16:creationId xmlns:a16="http://schemas.microsoft.com/office/drawing/2014/main" id="{7FA3415A-9743-2ADB-DB65-926DB824D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202" y="3221477"/>
              <a:ext cx="1520525" cy="1273650"/>
            </a:xfrm>
            <a:prstGeom prst="rect">
              <a:avLst/>
            </a:prstGeom>
          </p:spPr>
        </p:pic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660139AC-F66D-0862-D0ED-CDBF0C150C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5410" y="3685192"/>
              <a:ext cx="1716260" cy="1063530"/>
              <a:chOff x="1067293" y="2125722"/>
              <a:chExt cx="2160000" cy="1338507"/>
            </a:xfrm>
          </p:grpSpPr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CC594562-68EE-B2E3-5368-3B1F7E43E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622528" y="1859464"/>
                <a:ext cx="1049530" cy="2160000"/>
              </a:xfrm>
              <a:prstGeom prst="rect">
                <a:avLst/>
              </a:prstGeom>
            </p:spPr>
          </p:pic>
          <p:pic>
            <p:nvPicPr>
              <p:cNvPr id="35" name="Gráfico 34" descr="Flecha: giro a la izquierda">
                <a:extLst>
                  <a:ext uri="{FF2B5EF4-FFF2-40B4-BE49-F238E27FC236}">
                    <a16:creationId xmlns:a16="http://schemas.microsoft.com/office/drawing/2014/main" id="{F0B1606D-A975-A3B4-7AA5-BA9E2C3CA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1616469" y="2125722"/>
                <a:ext cx="916041" cy="916041"/>
              </a:xfrm>
              <a:prstGeom prst="rect">
                <a:avLst/>
              </a:prstGeom>
            </p:spPr>
          </p:pic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A3220B5-8447-E449-9010-F48B3C167037}"/>
                </a:ext>
              </a:extLst>
            </p:cNvPr>
            <p:cNvSpPr txBox="1"/>
            <p:nvPr/>
          </p:nvSpPr>
          <p:spPr>
            <a:xfrm>
              <a:off x="5202750" y="5031591"/>
              <a:ext cx="2897748" cy="84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rgbClr val="0070C0"/>
                  </a:solidFill>
                  <a:latin typeface="Arial Rounded MT Bold" panose="020F0704030504030204" pitchFamily="34" charset="0"/>
                </a:rPr>
                <a:t>Aumenta</a:t>
              </a:r>
              <a:r>
                <a:rPr lang="es-MX" sz="2800" dirty="0">
                  <a:latin typeface="Arial Rounded MT Bold" panose="020F0704030504030204" pitchFamily="34" charset="0"/>
                </a:rPr>
                <a:t> la velocidad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4DD2992-81AB-BA01-5424-5765E8B292C1}"/>
                </a:ext>
              </a:extLst>
            </p:cNvPr>
            <p:cNvSpPr txBox="1"/>
            <p:nvPr/>
          </p:nvSpPr>
          <p:spPr>
            <a:xfrm>
              <a:off x="8325134" y="5031591"/>
              <a:ext cx="2897748" cy="84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rgbClr val="0070C0"/>
                  </a:solidFill>
                  <a:latin typeface="Arial Rounded MT Bold" panose="020F0704030504030204" pitchFamily="34" charset="0"/>
                </a:rPr>
                <a:t>Disminuye</a:t>
              </a:r>
              <a:r>
                <a:rPr lang="es-MX" sz="2800" dirty="0">
                  <a:latin typeface="Arial Rounded MT Bold" panose="020F0704030504030204" pitchFamily="34" charset="0"/>
                </a:rPr>
                <a:t> la velocidad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5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53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C2BCC-6043-96AE-4EED-24691FE9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7AD81C-29B4-FF9A-6224-33A9D827F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1177" r="15653" b="12157"/>
          <a:stretch/>
        </p:blipFill>
        <p:spPr>
          <a:xfrm>
            <a:off x="1555423" y="903639"/>
            <a:ext cx="9372200" cy="55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7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C06B0-76B4-9394-6D04-D5CB4A7D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2B8AB6E-2F86-5497-9795-73175EE0C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7" b="4834"/>
          <a:stretch/>
        </p:blipFill>
        <p:spPr>
          <a:xfrm>
            <a:off x="4254691" y="0"/>
            <a:ext cx="798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27BFA-8112-5B13-832A-B3F2F08F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C70B9B3B-241D-D219-39FD-EC6235B2DFD9}"/>
              </a:ext>
            </a:extLst>
          </p:cNvPr>
          <p:cNvSpPr/>
          <p:nvPr/>
        </p:nvSpPr>
        <p:spPr>
          <a:xfrm>
            <a:off x="2200462" y="81733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6669"/>
              <a:gd name="adj6" fmla="val 4180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B36332AD-CFD8-997B-B4FC-0AB69FD9F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7" b="8622"/>
          <a:stretch/>
        </p:blipFill>
        <p:spPr>
          <a:xfrm>
            <a:off x="343826" y="1806175"/>
            <a:ext cx="11504347" cy="45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B81FB-3936-B0DA-9BAF-F9C7D126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7C141E83-0951-732F-B890-A91828A97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0" b="8077"/>
          <a:stretch/>
        </p:blipFill>
        <p:spPr>
          <a:xfrm>
            <a:off x="343825" y="1475597"/>
            <a:ext cx="11575923" cy="4891647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D24B271D-8333-5A99-F93E-90D0FC837583}"/>
              </a:ext>
            </a:extLst>
          </p:cNvPr>
          <p:cNvSpPr/>
          <p:nvPr/>
        </p:nvSpPr>
        <p:spPr>
          <a:xfrm>
            <a:off x="8412456" y="699600"/>
            <a:ext cx="1007787" cy="612648"/>
          </a:xfrm>
          <a:prstGeom prst="wedgeEllipseCallout">
            <a:avLst>
              <a:gd name="adj1" fmla="val -116704"/>
              <a:gd name="adj2" fmla="val 17175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3F4EE15B-EF55-C926-AE6B-CF17C52C75A0}"/>
              </a:ext>
            </a:extLst>
          </p:cNvPr>
          <p:cNvSpPr/>
          <p:nvPr/>
        </p:nvSpPr>
        <p:spPr>
          <a:xfrm>
            <a:off x="2402560" y="44029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11823"/>
              <a:gd name="adj6" fmla="val 3729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74779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531</Words>
  <Application>Microsoft Office PowerPoint</Application>
  <PresentationFormat>Panorámica</PresentationFormat>
  <Paragraphs>101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Arial Rounded MT Bold</vt:lpstr>
      <vt:lpstr>Trebuchet MS</vt:lpstr>
      <vt:lpstr>Tema de Office</vt:lpstr>
      <vt:lpstr>PRÁCTICA 17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132</cp:revision>
  <dcterms:created xsi:type="dcterms:W3CDTF">2017-08-15T18:33:09Z</dcterms:created>
  <dcterms:modified xsi:type="dcterms:W3CDTF">2022-08-25T21:49:08Z</dcterms:modified>
</cp:coreProperties>
</file>